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9" r:id="rId4"/>
    <p:sldId id="260" r:id="rId5"/>
    <p:sldId id="290" r:id="rId6"/>
    <p:sldId id="261" r:id="rId7"/>
    <p:sldId id="262" r:id="rId8"/>
    <p:sldId id="263" r:id="rId9"/>
    <p:sldId id="277" r:id="rId10"/>
    <p:sldId id="298" r:id="rId11"/>
    <p:sldId id="307" r:id="rId12"/>
    <p:sldId id="279" r:id="rId13"/>
    <p:sldId id="297" r:id="rId14"/>
    <p:sldId id="291" r:id="rId15"/>
    <p:sldId id="280" r:id="rId16"/>
    <p:sldId id="294" r:id="rId17"/>
    <p:sldId id="265" r:id="rId18"/>
    <p:sldId id="264" r:id="rId19"/>
    <p:sldId id="266" r:id="rId20"/>
    <p:sldId id="267" r:id="rId21"/>
    <p:sldId id="268" r:id="rId22"/>
    <p:sldId id="292" r:id="rId23"/>
    <p:sldId id="275" r:id="rId24"/>
    <p:sldId id="269" r:id="rId25"/>
    <p:sldId id="270" r:id="rId26"/>
    <p:sldId id="301" r:id="rId27"/>
    <p:sldId id="284" r:id="rId28"/>
    <p:sldId id="302" r:id="rId29"/>
    <p:sldId id="299" r:id="rId30"/>
    <p:sldId id="303" r:id="rId31"/>
    <p:sldId id="300" r:id="rId32"/>
    <p:sldId id="304" r:id="rId33"/>
    <p:sldId id="293" r:id="rId34"/>
    <p:sldId id="274" r:id="rId35"/>
    <p:sldId id="271" r:id="rId36"/>
    <p:sldId id="272" r:id="rId37"/>
    <p:sldId id="273" r:id="rId38"/>
  </p:sldIdLst>
  <p:sldSz cx="9144000" cy="6858000" type="screen4x3"/>
  <p:notesSz cx="6858000" cy="9144000"/>
  <p:kinsoku lang="ja-JP" invalStChars="、。，．・：；？！゛゜ヽヾゝゞ々ー’”）〕］｝〉》」』】°‰′″℃％ぁぃぅぇぉっゃゅょゎァィゥェォッャュョヮヵヶ!%),.:;?]}｡｣､･ｧｨｩｪｫｬｭｮｯｰﾞﾟ¢" invalEndChars="‘“（〔［｛〈《「『【￥＄$([\{｢£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1853B5-BECD-2A41-96AC-4007E092B8F1}">
          <p14:sldIdLst>
            <p14:sldId id="256"/>
            <p14:sldId id="259"/>
            <p14:sldId id="260"/>
            <p14:sldId id="290"/>
            <p14:sldId id="261"/>
            <p14:sldId id="262"/>
            <p14:sldId id="263"/>
            <p14:sldId id="277"/>
            <p14:sldId id="298"/>
            <p14:sldId id="307"/>
            <p14:sldId id="279"/>
            <p14:sldId id="297"/>
            <p14:sldId id="291"/>
            <p14:sldId id="280"/>
            <p14:sldId id="294"/>
            <p14:sldId id="265"/>
            <p14:sldId id="264"/>
            <p14:sldId id="266"/>
            <p14:sldId id="267"/>
            <p14:sldId id="268"/>
            <p14:sldId id="292"/>
            <p14:sldId id="275"/>
            <p14:sldId id="269"/>
            <p14:sldId id="270"/>
            <p14:sldId id="301"/>
            <p14:sldId id="284"/>
            <p14:sldId id="302"/>
            <p14:sldId id="299"/>
            <p14:sldId id="303"/>
            <p14:sldId id="300"/>
            <p14:sldId id="304"/>
            <p14:sldId id="293"/>
            <p14:sldId id="274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C80"/>
    <a:srgbClr val="FFFFFF"/>
    <a:srgbClr val="6E0000"/>
    <a:srgbClr val="5B1717"/>
    <a:srgbClr val="5A0C0C"/>
    <a:srgbClr val="6B0D0D"/>
    <a:srgbClr val="003399"/>
    <a:srgbClr val="84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96133"/>
  </p:normalViewPr>
  <p:slideViewPr>
    <p:cSldViewPr>
      <p:cViewPr>
        <p:scale>
          <a:sx n="119" d="100"/>
          <a:sy n="119" d="100"/>
        </p:scale>
        <p:origin x="208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4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90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5838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7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58974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jpe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8" name="Picture 16" descr=" SEAL3.jpg                                                      00006BACMac OS X                       B94893B7: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2632075"/>
            <a:ext cx="4267200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90700" y="3124200"/>
            <a:ext cx="55626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43000" y="1447800"/>
            <a:ext cx="6858000" cy="1143000"/>
          </a:xfrm>
        </p:spPr>
        <p:txBody>
          <a:bodyPr/>
          <a:lstStyle>
            <a:lvl1pPr algn="ctr">
              <a:defRPr sz="47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3799" name="Picture 7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57188"/>
            <a:ext cx="3049587" cy="4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52400" y="6172200"/>
            <a:ext cx="3685305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Mechanical and Industrial Engineering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90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609600"/>
            <a:ext cx="22098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4770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96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8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84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5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1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0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14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1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4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898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5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3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9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22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35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2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9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73" name="Picture 49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87681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76" name="Text Box 52"/>
          <p:cNvSpPr txBox="1">
            <a:spLocks noChangeArrowheads="1"/>
          </p:cNvSpPr>
          <p:nvPr/>
        </p:nvSpPr>
        <p:spPr bwMode="auto">
          <a:xfrm>
            <a:off x="8382000" y="6172200"/>
            <a:ext cx="6096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7EB13825-85DD-9A4A-BEAD-79462FEC6238}" type="slidenum">
              <a:rPr lang="en-US" sz="1400">
                <a:latin typeface="Verdana" charset="0"/>
              </a:rPr>
              <a:pPr>
                <a:spcBef>
                  <a:spcPct val="50000"/>
                </a:spcBef>
              </a:pPr>
              <a:t>‹#›</a:t>
            </a:fld>
            <a:endParaRPr lang="en-US" b="1" dirty="0">
              <a:solidFill>
                <a:srgbClr val="336699"/>
              </a:solidFill>
              <a:latin typeface="Verdana" charset="0"/>
            </a:endParaRPr>
          </a:p>
        </p:txBody>
      </p:sp>
      <p:sp>
        <p:nvSpPr>
          <p:cNvPr id="1077" name="Rectangle 53"/>
          <p:cNvSpPr>
            <a:spLocks noChangeArrowheads="1"/>
          </p:cNvSpPr>
          <p:nvPr/>
        </p:nvSpPr>
        <p:spPr bwMode="auto">
          <a:xfrm>
            <a:off x="152400" y="6172200"/>
            <a:ext cx="3685305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Mechanical and Industrial Engineering</a:t>
            </a:r>
          </a:p>
        </p:txBody>
      </p:sp>
      <p:sp>
        <p:nvSpPr>
          <p:cNvPr id="1078" name="Line 54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81000" y="76200"/>
            <a:ext cx="3302000" cy="3812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881C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40206-3501-FB40-B478-E0A9A7FE9E63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11039-F35D-1240-8841-03AA88C5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7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emf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276600"/>
            <a:ext cx="6248400" cy="1752600"/>
          </a:xfrm>
        </p:spPr>
        <p:txBody>
          <a:bodyPr/>
          <a:lstStyle/>
          <a:p>
            <a:pPr marL="457200" lvl="1" indent="0" algn="r">
              <a:buFont typeface="Times" charset="0"/>
              <a:buNone/>
            </a:pPr>
            <a:r>
              <a:rPr lang="en-US" dirty="0"/>
              <a:t>Shujian Liu</a:t>
            </a:r>
          </a:p>
          <a:p>
            <a:pPr marL="457200" lvl="1" indent="0" algn="r">
              <a:buNone/>
            </a:pPr>
            <a:r>
              <a:rPr lang="en-US" sz="1400" dirty="0"/>
              <a:t>The University Of Massachusetts Amherst Wind Energy Center</a:t>
            </a:r>
          </a:p>
          <a:p>
            <a:pPr marL="457200" lvl="1" indent="0" algn="r">
              <a:buNone/>
            </a:pPr>
            <a:r>
              <a:rPr lang="en-US" sz="1400" dirty="0"/>
              <a:t>Department of Mechanical and Industrial Engineering</a:t>
            </a:r>
          </a:p>
          <a:p>
            <a:pPr marL="457200" lvl="1" indent="0" algn="r">
              <a:buNone/>
            </a:pPr>
            <a:endParaRPr lang="en-US" sz="1400" dirty="0"/>
          </a:p>
          <a:p>
            <a:pPr marL="457200" lvl="1" indent="0" algn="r">
              <a:buNone/>
            </a:pPr>
            <a:endParaRPr lang="en-US" sz="1400" dirty="0"/>
          </a:p>
          <a:p>
            <a:pPr marL="457200" lvl="1" indent="0" algn="r">
              <a:buNone/>
            </a:pPr>
            <a:r>
              <a:rPr lang="en-US" sz="1400" dirty="0"/>
              <a:t>March 9, 2017</a:t>
            </a:r>
          </a:p>
          <a:p>
            <a:pPr marL="457200" lvl="1" indent="0" algn="ctr">
              <a:buFont typeface="Times" charset="0"/>
              <a:buNone/>
            </a:pPr>
            <a:endParaRPr lang="en-US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447800"/>
            <a:ext cx="7239000" cy="1143000"/>
          </a:xfrm>
          <a:noFill/>
          <a:ln/>
        </p:spPr>
        <p:txBody>
          <a:bodyPr/>
          <a:lstStyle/>
          <a:p>
            <a:pPr algn="r"/>
            <a:r>
              <a:rPr lang="en-US" sz="2400" b="1" dirty="0"/>
              <a:t>Aeroelastic Simulation </a:t>
            </a:r>
            <a:r>
              <a:rPr lang="en-US" sz="2400" b="1" dirty="0" smtClean="0"/>
              <a:t>Of </a:t>
            </a:r>
            <a:r>
              <a:rPr lang="en-US" sz="2400" b="1" dirty="0"/>
              <a:t>Wind Turbines </a:t>
            </a:r>
            <a:r>
              <a:rPr lang="en-US" sz="2400" b="1" dirty="0" smtClean="0"/>
              <a:t>Using </a:t>
            </a:r>
            <a:r>
              <a:rPr lang="en-US" sz="2400" b="1" dirty="0"/>
              <a:t>Free Vortex Methods And Strategies For Accelerating The Computation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745986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881C1C"/>
                </a:solidFill>
                <a:latin typeface="+mj-lt"/>
                <a:ea typeface="+mj-ea"/>
                <a:cs typeface="+mj-cs"/>
              </a:rPr>
              <a:t>A Doctoral Dissertation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7467600" cy="564340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Prandtl</a:t>
            </a:r>
            <a:r>
              <a:rPr lang="en-US" dirty="0"/>
              <a:t> lifting-line </a:t>
            </a:r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Vortex </a:t>
            </a:r>
            <a:r>
              <a:rPr lang="en-US" dirty="0" smtClean="0"/>
              <a:t>Method (3D)</a:t>
            </a:r>
            <a:endParaRPr lang="en-US" dirty="0"/>
          </a:p>
        </p:txBody>
      </p:sp>
      <p:pic>
        <p:nvPicPr>
          <p:cNvPr id="1026" name="Picture 2" descr="vitesse induites fer a chev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00"/>
            <a:ext cx="3081338" cy="227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ne porta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44" y="2053827"/>
            <a:ext cx="3379761" cy="16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gne porta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314593"/>
            <a:ext cx="3167870" cy="14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1915" y="4815898"/>
            <a:ext cx="9284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Figure Credit: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ggrot323.weebly.com/waterfowl.html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http://heli-air.net/2016/02/25/the-kutta-joukowski-theorem-and-the-generation-of-lift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/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en.wikipedia.org/wiki/Biot%E2%80%93Savart_law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heli-air.net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/2016/02/25/kelvin-s-circulation-theorem-and-the-starting-vortex/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http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://www.heliciel.com/en/helice/calcul-helice-aile/Theorie-%20ligne%20portante-Prandtl.htm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483" y="40620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</a:t>
            </a:r>
            <a:r>
              <a:rPr lang="en-US" sz="1400" dirty="0" smtClean="0"/>
              <a:t>Single vortex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170676" y="405944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</a:t>
            </a:r>
            <a:r>
              <a:rPr lang="en-US" sz="1400"/>
              <a:t>) </a:t>
            </a:r>
            <a:r>
              <a:rPr lang="en-US" sz="1400" smtClean="0"/>
              <a:t>Superimposed vortices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1" y="4059446"/>
            <a:ext cx="2863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(c) </a:t>
            </a:r>
            <a:r>
              <a:rPr lang="en-US" sz="1400" dirty="0" smtClean="0"/>
              <a:t>Infinite number of vortices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3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9144000" cy="533400"/>
          </a:xfrm>
        </p:spPr>
        <p:txBody>
          <a:bodyPr/>
          <a:lstStyle/>
          <a:p>
            <a:r>
              <a:rPr lang="en-US" spc="-150" dirty="0"/>
              <a:t>Wake Induced Dynamics Simulator (WInDS)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114800" cy="4495800"/>
          </a:xfrm>
        </p:spPr>
        <p:txBody>
          <a:bodyPr/>
          <a:lstStyle/>
          <a:p>
            <a:r>
              <a:rPr lang="en-US" sz="1800" dirty="0"/>
              <a:t>W</a:t>
            </a:r>
            <a:r>
              <a:rPr lang="en-US" sz="1800" dirty="0" smtClean="0"/>
              <a:t>ritten by </a:t>
            </a:r>
            <a:r>
              <a:rPr lang="en-US" sz="1800" dirty="0"/>
              <a:t>Sebastian and </a:t>
            </a:r>
            <a:r>
              <a:rPr lang="en-US" sz="1800" dirty="0" smtClean="0"/>
              <a:t>Lackner at </a:t>
            </a:r>
            <a:r>
              <a:rPr lang="en-US" sz="1800" dirty="0" err="1" smtClean="0"/>
              <a:t>Umass</a:t>
            </a:r>
            <a:r>
              <a:rPr lang="en-US" sz="1800" dirty="0" smtClean="0"/>
              <a:t>-Amherst</a:t>
            </a:r>
          </a:p>
          <a:p>
            <a:r>
              <a:rPr lang="en-US" sz="1800" dirty="0">
                <a:solidFill>
                  <a:srgbClr val="FF0000"/>
                </a:solidFill>
              </a:rPr>
              <a:t>L</a:t>
            </a:r>
            <a:r>
              <a:rPr lang="en-US" sz="1800" dirty="0" smtClean="0">
                <a:solidFill>
                  <a:srgbClr val="FF0000"/>
                </a:solidFill>
              </a:rPr>
              <a:t>ifting </a:t>
            </a:r>
            <a:r>
              <a:rPr lang="en-US" sz="1800" dirty="0">
                <a:solidFill>
                  <a:srgbClr val="FF0000"/>
                </a:solidFill>
              </a:rPr>
              <a:t>line theory (LLT) -based free vortex wake method (</a:t>
            </a:r>
            <a:r>
              <a:rPr lang="en-US" sz="1800" dirty="0" smtClean="0">
                <a:solidFill>
                  <a:srgbClr val="FF0000"/>
                </a:solidFill>
              </a:rPr>
              <a:t>FVM)</a:t>
            </a:r>
            <a:endParaRPr lang="en-US" sz="1800" dirty="0"/>
          </a:p>
          <a:p>
            <a:r>
              <a:rPr lang="en-US" sz="1800" dirty="0"/>
              <a:t>M</a:t>
            </a:r>
            <a:r>
              <a:rPr lang="en-US" sz="1800" dirty="0" smtClean="0"/>
              <a:t>odeling </a:t>
            </a:r>
            <a:r>
              <a:rPr lang="en-US" sz="1800" dirty="0"/>
              <a:t>the </a:t>
            </a:r>
            <a:r>
              <a:rPr lang="en-US" sz="1800" dirty="0">
                <a:solidFill>
                  <a:srgbClr val="FF0000"/>
                </a:solidFill>
              </a:rPr>
              <a:t>offshore floating </a:t>
            </a:r>
            <a:r>
              <a:rPr lang="en-US" sz="1800" dirty="0"/>
              <a:t>wind turbine(OFWT) aerodynamics to a </a:t>
            </a:r>
            <a:r>
              <a:rPr lang="en-US" sz="1800" dirty="0">
                <a:solidFill>
                  <a:srgbClr val="FF0000"/>
                </a:solidFill>
              </a:rPr>
              <a:t>higher degree of accuracy </a:t>
            </a:r>
            <a:r>
              <a:rPr lang="en-US" sz="1800" dirty="0"/>
              <a:t>than is possible via momentum balance methods. </a:t>
            </a:r>
            <a:endParaRPr lang="en-US" sz="1800" dirty="0" smtClean="0"/>
          </a:p>
          <a:p>
            <a:r>
              <a:rPr lang="en-US" sz="1800" dirty="0" smtClean="0"/>
              <a:t>WInDS </a:t>
            </a:r>
            <a:r>
              <a:rPr lang="en-US" sz="1800" dirty="0"/>
              <a:t>natively </a:t>
            </a:r>
            <a:r>
              <a:rPr lang="en-US" sz="1800" dirty="0">
                <a:solidFill>
                  <a:srgbClr val="FF0000"/>
                </a:solidFill>
              </a:rPr>
              <a:t>incorporates the multiple DOFs </a:t>
            </a:r>
            <a:r>
              <a:rPr lang="en-US" sz="1800" dirty="0"/>
              <a:t>present in offshore floating wind </a:t>
            </a:r>
            <a:r>
              <a:rPr lang="en-US" sz="1800" dirty="0" smtClean="0"/>
              <a:t>turbines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82" r="5983"/>
          <a:stretch/>
        </p:blipFill>
        <p:spPr>
          <a:xfrm>
            <a:off x="4648200" y="1524000"/>
            <a:ext cx="4343400" cy="3179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4776529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Credit</a:t>
            </a:r>
            <a:r>
              <a:rPr lang="en-US" sz="1400"/>
              <a:t>: </a:t>
            </a:r>
            <a:r>
              <a:rPr lang="en-US" sz="1400" smtClean="0"/>
              <a:t>Thomas Sebastian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43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of </a:t>
            </a:r>
            <a:r>
              <a:rPr lang="en-US" dirty="0"/>
              <a:t>WInDS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4495800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/>
              <a:t>Inherent aerodynamic flexibility as compared to </a:t>
            </a:r>
            <a:r>
              <a:rPr lang="en-US" dirty="0" smtClean="0"/>
              <a:t>BEM. </a:t>
            </a:r>
            <a:endParaRPr lang="en-US" dirty="0"/>
          </a:p>
          <a:p>
            <a:pPr lvl="1"/>
            <a:r>
              <a:rPr lang="en-US" dirty="0"/>
              <a:t>Second order </a:t>
            </a:r>
            <a:r>
              <a:rPr lang="en-US" dirty="0" smtClean="0"/>
              <a:t>accuracy. </a:t>
            </a:r>
            <a:endParaRPr lang="en-US" dirty="0"/>
          </a:p>
          <a:p>
            <a:pPr lvl="1"/>
            <a:r>
              <a:rPr lang="en-US" dirty="0"/>
              <a:t>Core </a:t>
            </a:r>
            <a:r>
              <a:rPr lang="en-US" dirty="0" smtClean="0"/>
              <a:t>modeling.</a:t>
            </a:r>
          </a:p>
          <a:p>
            <a:pPr lvl="1"/>
            <a:r>
              <a:rPr lang="en-US" dirty="0" smtClean="0"/>
              <a:t>Ground </a:t>
            </a:r>
            <a:r>
              <a:rPr lang="en-US" dirty="0"/>
              <a:t>effects </a:t>
            </a:r>
            <a:r>
              <a:rPr lang="en-US" dirty="0" smtClean="0"/>
              <a:t>by </a:t>
            </a:r>
            <a:r>
              <a:rPr lang="en-US" dirty="0" err="1" smtClean="0"/>
              <a:t>deVelder</a:t>
            </a:r>
            <a:r>
              <a:rPr lang="en-US" dirty="0" smtClean="0"/>
              <a:t> and dynamic stall by </a:t>
            </a:r>
            <a:r>
              <a:rPr lang="en-US" dirty="0" err="1" smtClean="0"/>
              <a:t>Gaertner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Structural positions and velocities are computed </a:t>
            </a:r>
            <a:r>
              <a:rPr lang="en-US" i="1" dirty="0"/>
              <a:t>a priori</a:t>
            </a:r>
            <a:r>
              <a:rPr lang="en-US" dirty="0"/>
              <a:t> and as such, cannot react to the aerodynamic loading or structural dynamics. </a:t>
            </a:r>
          </a:p>
          <a:p>
            <a:pPr lvl="1"/>
            <a:r>
              <a:rPr lang="en-US" dirty="0"/>
              <a:t>Written in MATLAB and the </a:t>
            </a:r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i="1" baseline="30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calculation is very slow.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8989" y="5715000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Reference: Nathaniel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B.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deVelder’s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thesis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85800" y="3733800"/>
            <a:ext cx="8153400" cy="1371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5149779"/>
            <a:ext cx="3321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Focus of </a:t>
            </a:r>
            <a:r>
              <a:rPr lang="en-US" sz="2000" smtClean="0"/>
              <a:t>this dissertation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270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</a:t>
            </a: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Offshore Floating Wind Turbine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Aerodynamic Models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Free Vortex Method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WInDS</a:t>
            </a:r>
          </a:p>
          <a:p>
            <a:r>
              <a:rPr lang="en-US" dirty="0"/>
              <a:t>Acceleration of WInDS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Coupling WInDS with FAST/AeroDyn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Compiling on MGPHCC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Near-Term Goals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Wingdings" charset="2"/>
            </a:endParaRP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Concluding Remarks </a:t>
            </a:r>
          </a:p>
        </p:txBody>
      </p:sp>
    </p:spTree>
    <p:extLst>
      <p:ext uri="{BB962C8B-B14F-4D97-AF65-F5344CB8AC3E}">
        <p14:creationId xmlns:p14="http://schemas.microsoft.com/office/powerpoint/2010/main" val="11679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</a:t>
            </a:r>
            <a:r>
              <a:rPr lang="en-US" dirty="0" err="1"/>
              <a:t>Biot</a:t>
            </a:r>
            <a:r>
              <a:rPr lang="en-US" dirty="0"/>
              <a:t>-Savart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077200" cy="996318"/>
          </a:xfrm>
        </p:spPr>
        <p:txBody>
          <a:bodyPr/>
          <a:lstStyle/>
          <a:p>
            <a:r>
              <a:rPr lang="en-US" dirty="0"/>
              <a:t>Device: GPU vs CPU</a:t>
            </a:r>
          </a:p>
          <a:p>
            <a:r>
              <a:rPr lang="en-US" dirty="0"/>
              <a:t>Algorithm: Treecode vs Fast Multipole Method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2516294" cy="1723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405088"/>
            <a:ext cx="5239215" cy="30937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366775"/>
            <a:ext cx="4948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Figure Credit: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www.bu.edu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exafmm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www.nvidia.com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/object/what-is-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gpu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computing.html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/>
          <a:stretch/>
        </p:blipFill>
        <p:spPr bwMode="auto">
          <a:xfrm>
            <a:off x="1915824" y="1371600"/>
            <a:ext cx="5617152" cy="40886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90800" y="5460210"/>
            <a:ext cx="389882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a typeface="Geneva" charset="0"/>
                <a:cs typeface="Geneva" charset="0"/>
              </a:rPr>
              <a:t>Results from Nathaniel B. </a:t>
            </a:r>
            <a:r>
              <a:rPr lang="en-US" sz="1400" dirty="0" err="1">
                <a:solidFill>
                  <a:srgbClr val="000000"/>
                </a:solidFill>
                <a:ea typeface="Geneva" charset="0"/>
                <a:cs typeface="Geneva" charset="0"/>
              </a:rPr>
              <a:t>deVelder’s</a:t>
            </a:r>
            <a:r>
              <a:rPr lang="en-US" sz="1400" dirty="0">
                <a:solidFill>
                  <a:srgbClr val="000000"/>
                </a:solidFill>
                <a:ea typeface="Geneva" charset="0"/>
                <a:cs typeface="Geneva" charset="0"/>
              </a:rPr>
              <a:t> thesis</a:t>
            </a:r>
            <a:endParaRPr lang="en-US" sz="1400" dirty="0"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r="3118"/>
          <a:stretch/>
        </p:blipFill>
        <p:spPr>
          <a:xfrm>
            <a:off x="1295400" y="2002625"/>
            <a:ext cx="4876800" cy="35803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5396212" y="1845473"/>
            <a:ext cx="280688" cy="2852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377751" y="1569868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Thomas Sebastian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48400" y="2646834"/>
            <a:ext cx="185903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Verdana" charset="0"/>
              </a:rPr>
              <a:t>Nathaniel B. </a:t>
            </a:r>
            <a:r>
              <a:rPr lang="en-US" sz="1200" dirty="0" err="1">
                <a:solidFill>
                  <a:srgbClr val="000000"/>
                </a:solidFill>
                <a:latin typeface="Verdana" charset="0"/>
              </a:rPr>
              <a:t>deVelder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676900" y="2789759"/>
            <a:ext cx="571500" cy="4563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5257800" y="2158383"/>
            <a:ext cx="838200" cy="7654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3962400" y="4267202"/>
            <a:ext cx="2133600" cy="45719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6096000" y="194739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This dissertation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50114" y="4585900"/>
            <a:ext cx="141577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This dissertation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8563" y="5550579"/>
            <a:ext cx="54008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ea typeface="Geneva" charset="0"/>
                <a:cs typeface="Geneva" charset="0"/>
              </a:rPr>
              <a:t>Comparison </a:t>
            </a:r>
            <a:r>
              <a:rPr lang="en-US" sz="1400" dirty="0">
                <a:solidFill>
                  <a:srgbClr val="000000"/>
                </a:solidFill>
                <a:ea typeface="Geneva" charset="0"/>
                <a:cs typeface="Geneva" charset="0"/>
              </a:rPr>
              <a:t>of algorithms. </a:t>
            </a:r>
            <a:r>
              <a:rPr lang="is-IS" sz="1400" dirty="0"/>
              <a:t>Yokota, R., &amp; Barba, L. A. (2011)</a:t>
            </a:r>
            <a:endParaRPr lang="en-US" sz="1400" dirty="0"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2" grpId="0"/>
      <p:bldP spid="23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Treecode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42" y="2330762"/>
            <a:ext cx="3989931" cy="17519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2661284" cy="3517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4200" y="5181600"/>
            <a:ext cx="2988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222222"/>
                </a:solidFill>
                <a:ea typeface="Geneva" charset="0"/>
                <a:cs typeface="Geneva" charset="0"/>
              </a:rPr>
              <a:t>Figure: Treecode </a:t>
            </a:r>
            <a:r>
              <a:rPr lang="en-US" sz="1400" smtClean="0">
                <a:solidFill>
                  <a:srgbClr val="222222"/>
                </a:solidFill>
                <a:ea typeface="Geneva" charset="0"/>
                <a:cs typeface="Geneva" charset="0"/>
              </a:rPr>
              <a:t>Algorithm</a:t>
            </a:r>
          </a:p>
          <a:p>
            <a:pPr algn="ctr"/>
            <a:r>
              <a:rPr lang="en-US" sz="1400" dirty="0" smtClean="0">
                <a:solidFill>
                  <a:srgbClr val="222222"/>
                </a:solidFill>
                <a:ea typeface="Geneva" charset="0"/>
                <a:cs typeface="Geneva" charset="0"/>
              </a:rPr>
              <a:t>Lindsay</a:t>
            </a:r>
            <a:r>
              <a:rPr lang="en-US" sz="1400" dirty="0">
                <a:solidFill>
                  <a:srgbClr val="222222"/>
                </a:solidFill>
                <a:ea typeface="Geneva" charset="0"/>
                <a:cs typeface="Geneva" charset="0"/>
              </a:rPr>
              <a:t>, K., &amp; </a:t>
            </a:r>
            <a:r>
              <a:rPr lang="en-US" sz="1400" dirty="0" err="1">
                <a:solidFill>
                  <a:srgbClr val="222222"/>
                </a:solidFill>
                <a:ea typeface="Geneva" charset="0"/>
                <a:cs typeface="Geneva" charset="0"/>
              </a:rPr>
              <a:t>Krasny</a:t>
            </a:r>
            <a:r>
              <a:rPr lang="en-US" sz="1400" dirty="0">
                <a:solidFill>
                  <a:srgbClr val="222222"/>
                </a:solidFill>
                <a:ea typeface="Geneva" charset="0"/>
                <a:cs typeface="Geneva" charset="0"/>
              </a:rPr>
              <a:t>, R. (2001)</a:t>
            </a:r>
            <a:endParaRPr lang="en-US" sz="1400" dirty="0"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2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Parallelized Treecode in CUDA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3637" b="52462"/>
          <a:stretch/>
        </p:blipFill>
        <p:spPr>
          <a:xfrm>
            <a:off x="381000" y="1231297"/>
            <a:ext cx="4038600" cy="2075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85" y="2209800"/>
            <a:ext cx="3847873" cy="3098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8076" y="3322982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 Running time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7" b="4056"/>
          <a:stretch/>
        </p:blipFill>
        <p:spPr bwMode="auto">
          <a:xfrm>
            <a:off x="381000" y="3624133"/>
            <a:ext cx="4191000" cy="219709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05058" y="5787550"/>
            <a:ext cx="942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 Error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46320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 Time of each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Parallelized </a:t>
            </a:r>
            <a:r>
              <a:rPr lang="en-US"/>
              <a:t>Treecode</a:t>
            </a:r>
            <a:r>
              <a:rPr lang="en-US" dirty="0"/>
              <a:t> in Fortran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76" y="1371600"/>
            <a:ext cx="2640824" cy="20966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71600"/>
            <a:ext cx="2600934" cy="210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77" y="3737373"/>
            <a:ext cx="2640824" cy="2073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37574"/>
            <a:ext cx="2600934" cy="21062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3468255"/>
            <a:ext cx="152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 Speedup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0" y="3468255"/>
            <a:ext cx="1905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(a) Running time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3600" y="5741354"/>
            <a:ext cx="1905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 L2 norm error 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45823" y="5810790"/>
            <a:ext cx="3619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(d) Running time in Log-log scale plot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 </a:t>
            </a: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Dissertation Committee </a:t>
            </a:r>
          </a:p>
          <a:p>
            <a:pPr lvl="1"/>
            <a:r>
              <a:rPr lang="en-US" dirty="0">
                <a:latin typeface="Verdana" charset="0"/>
                <a:ea typeface="Verdana" charset="0"/>
                <a:cs typeface="Verdana" charset="0"/>
              </a:rPr>
              <a:t>Dr. Matthew A. Lackner </a:t>
            </a:r>
          </a:p>
          <a:p>
            <a:pPr lvl="1"/>
            <a:r>
              <a:rPr lang="en-US" dirty="0">
                <a:latin typeface="Verdana" charset="0"/>
                <a:ea typeface="Verdana" charset="0"/>
                <a:cs typeface="Verdana" charset="0"/>
              </a:rPr>
              <a:t>Dr. James F. Manwell</a:t>
            </a:r>
          </a:p>
          <a:p>
            <a:pPr lvl="1"/>
            <a:r>
              <a:rPr lang="en-US" dirty="0">
                <a:latin typeface="Verdana" charset="0"/>
                <a:ea typeface="Verdana" charset="0"/>
                <a:cs typeface="Verdana" charset="0"/>
              </a:rPr>
              <a:t>Dr. Hans Johnston</a:t>
            </a:r>
          </a:p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University of Massachusetts</a:t>
            </a:r>
          </a:p>
          <a:p>
            <a:pPr lvl="1"/>
            <a:r>
              <a:rPr lang="en-US" dirty="0">
                <a:latin typeface="Verdana" charset="0"/>
                <a:ea typeface="Verdana" charset="0"/>
                <a:cs typeface="Verdana" charset="0"/>
              </a:rPr>
              <a:t>Department of Mechanical Engineering </a:t>
            </a:r>
          </a:p>
          <a:p>
            <a:pPr lvl="1"/>
            <a:r>
              <a:rPr lang="en-US" dirty="0">
                <a:latin typeface="Verdana" charset="0"/>
                <a:ea typeface="Verdana" charset="0"/>
                <a:cs typeface="Verdana" charset="0"/>
              </a:rPr>
              <a:t>Wind Energy Center </a:t>
            </a:r>
          </a:p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MGHPCC</a:t>
            </a:r>
          </a:p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NREL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Parallelized </a:t>
            </a:r>
            <a:r>
              <a:rPr lang="en-US"/>
              <a:t>Treecode</a:t>
            </a:r>
            <a:r>
              <a:rPr lang="en-US" dirty="0"/>
              <a:t> in Fortran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85" y="1237357"/>
            <a:ext cx="2455312" cy="19850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07644"/>
            <a:ext cx="2415711" cy="1985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85" y="3654350"/>
            <a:ext cx="2455312" cy="2017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654350"/>
            <a:ext cx="2415711" cy="1953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3663" y="3222398"/>
            <a:ext cx="3023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Geneva" charset="0"/>
                <a:cs typeface="Geneva" charset="0"/>
              </a:rPr>
              <a:t>(a) Relative error of rotor speed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3486" y="3204744"/>
            <a:ext cx="3094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Geneva" charset="0"/>
                <a:cs typeface="Geneva" charset="0"/>
              </a:rPr>
              <a:t>(b) Relative error of rotor torque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565136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ea typeface="Geneva" charset="0"/>
                <a:cs typeface="Geneva" charset="0"/>
              </a:rPr>
              <a:t>(c) Relative error of generated power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47591" y="565136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ea typeface="Geneva" charset="0"/>
                <a:cs typeface="Geneva" charset="0"/>
              </a:rPr>
              <a:t>(d) Relative error of blade pitch angle </a:t>
            </a:r>
          </a:p>
        </p:txBody>
      </p:sp>
    </p:spTree>
    <p:extLst>
      <p:ext uri="{BB962C8B-B14F-4D97-AF65-F5344CB8AC3E}">
        <p14:creationId xmlns:p14="http://schemas.microsoft.com/office/powerpoint/2010/main" val="4792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</a:t>
            </a: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Offshore Floating Wind Turbine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Aerodynamic Models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Free Vortex Method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Acceleration of WInDS</a:t>
            </a:r>
          </a:p>
          <a:p>
            <a:r>
              <a:rPr lang="en-US" dirty="0"/>
              <a:t>Coupling WInDS with FAST/AeroDyn</a:t>
            </a:r>
          </a:p>
          <a:p>
            <a:pPr lvl="1"/>
            <a:r>
              <a:rPr lang="en-US" dirty="0"/>
              <a:t>Compiling on MGPHCC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Near-Term Goals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Wingdings" charset="2"/>
            </a:endParaRP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Concluding Remarks </a:t>
            </a:r>
          </a:p>
        </p:txBody>
      </p:sp>
    </p:spTree>
    <p:extLst>
      <p:ext uri="{BB962C8B-B14F-4D97-AF65-F5344CB8AC3E}">
        <p14:creationId xmlns:p14="http://schemas.microsoft.com/office/powerpoint/2010/main" val="3641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 of FAST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75" y="3048000"/>
            <a:ext cx="4582899" cy="2625282"/>
          </a:xfrm>
        </p:spPr>
      </p:pic>
      <p:sp>
        <p:nvSpPr>
          <p:cNvPr id="5" name="TextBox 4"/>
          <p:cNvSpPr txBox="1"/>
          <p:nvPr/>
        </p:nvSpPr>
        <p:spPr>
          <a:xfrm>
            <a:off x="3200400" y="5673282"/>
            <a:ext cx="2389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Credit</a:t>
            </a:r>
            <a:r>
              <a:rPr lang="en-US" sz="1400"/>
              <a:t>: NREL 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 bwMode="auto">
          <a:xfrm>
            <a:off x="7620000" y="4876800"/>
            <a:ext cx="1066800" cy="685800"/>
          </a:xfrm>
          <a:prstGeom prst="ellipse">
            <a:avLst/>
          </a:prstGeom>
          <a:noFill/>
          <a:ln>
            <a:solidFill>
              <a:srgbClr val="FF7C8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381000" y="1371600"/>
            <a:ext cx="7086600" cy="990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New framework of FAST support</a:t>
            </a:r>
          </a:p>
          <a:p>
            <a:r>
              <a:rPr lang="en-US" kern="0" dirty="0"/>
              <a:t>WInDS is integrated into AeroDyn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8423"/>
          <a:stretch/>
        </p:blipFill>
        <p:spPr>
          <a:xfrm>
            <a:off x="379033" y="2580904"/>
            <a:ext cx="3680361" cy="29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Wake Approximation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5014912" cy="1701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3352800"/>
            <a:ext cx="4991100" cy="19006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0762" y="53017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ea typeface="Geneva" charset="0"/>
                <a:cs typeface="Geneva" charset="0"/>
              </a:rPr>
              <a:t>Full wake vs far wake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8318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Computation Approaches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12" y="1268818"/>
            <a:ext cx="2573485" cy="20338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12" y="3584205"/>
            <a:ext cx="2573485" cy="2054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84206"/>
            <a:ext cx="2572066" cy="208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78903"/>
            <a:ext cx="2572066" cy="2032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326206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 Comparison of running time </a:t>
            </a:r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36612" y="3302702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 Comparison of max memory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309" y="5638985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 Comparison of running in log scale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3897" y="561358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(d) Comparison of running time by two computation approaches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09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 of on NREL 5-MW offshore turbine + OC3 </a:t>
            </a:r>
            <a:r>
              <a:rPr lang="en-US" dirty="0" err="1"/>
              <a:t>Hywind</a:t>
            </a:r>
            <a:r>
              <a:rPr lang="en-US" dirty="0"/>
              <a:t> platform</a:t>
            </a:r>
          </a:p>
          <a:p>
            <a:r>
              <a:rPr lang="en-US" dirty="0"/>
              <a:t>Outputs are generated power</a:t>
            </a:r>
          </a:p>
          <a:p>
            <a:r>
              <a:rPr lang="en-US" dirty="0"/>
              <a:t>Applied parallelized Treecode Algorithm and far wake approximation</a:t>
            </a:r>
          </a:p>
          <a:p>
            <a:r>
              <a:rPr lang="en-US" dirty="0"/>
              <a:t>Run on Massachusetts Green High Performance Computing Center (MGHPCC)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Below Rated Inflow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6248400" cy="4774606"/>
          </a:xfrm>
        </p:spPr>
      </p:pic>
    </p:spTree>
    <p:extLst>
      <p:ext uri="{BB962C8B-B14F-4D97-AF65-F5344CB8AC3E}">
        <p14:creationId xmlns:p14="http://schemas.microsoft.com/office/powerpoint/2010/main" val="9468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Below Rated Inflow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155968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Rated Inflow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248400" cy="4774606"/>
          </a:xfrm>
        </p:spPr>
      </p:pic>
    </p:spTree>
    <p:extLst>
      <p:ext uri="{BB962C8B-B14F-4D97-AF65-F5344CB8AC3E}">
        <p14:creationId xmlns:p14="http://schemas.microsoft.com/office/powerpoint/2010/main" val="20192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Rated Inflow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14304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</a:t>
            </a: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Offshore Floating Wind Turbine</a:t>
            </a:r>
          </a:p>
          <a:p>
            <a:pPr lvl="1"/>
            <a:r>
              <a:rPr lang="en-US" dirty="0"/>
              <a:t>Aerodynamic Models</a:t>
            </a:r>
          </a:p>
          <a:p>
            <a:pPr lvl="1"/>
            <a:r>
              <a:rPr lang="en-US" dirty="0"/>
              <a:t>Free Vortex Method</a:t>
            </a:r>
          </a:p>
          <a:p>
            <a:pPr lvl="1"/>
            <a:r>
              <a:rPr lang="en-US" dirty="0"/>
              <a:t>WInDS</a:t>
            </a:r>
          </a:p>
          <a:p>
            <a:r>
              <a:rPr lang="en-US" dirty="0"/>
              <a:t>Acceleration of WInDS</a:t>
            </a:r>
          </a:p>
          <a:p>
            <a:r>
              <a:rPr lang="en-US" dirty="0"/>
              <a:t>Coupling WInDS with FAST/AeroDyn</a:t>
            </a:r>
          </a:p>
          <a:p>
            <a:pPr lvl="1"/>
            <a:r>
              <a:rPr lang="en-US" dirty="0"/>
              <a:t>Compiling on MGPHCC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Near-Term Goals </a:t>
            </a:r>
            <a:endParaRPr lang="en-US" dirty="0">
              <a:latin typeface="Wingdings" charset="2"/>
            </a:endParaRPr>
          </a:p>
          <a:p>
            <a:r>
              <a:rPr lang="en-US" dirty="0"/>
              <a:t>Concluding Remarks </a:t>
            </a:r>
          </a:p>
        </p:txBody>
      </p:sp>
    </p:spTree>
    <p:extLst>
      <p:ext uri="{BB962C8B-B14F-4D97-AF65-F5344CB8AC3E}">
        <p14:creationId xmlns:p14="http://schemas.microsoft.com/office/powerpoint/2010/main" val="5513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Above Rated Inflow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399"/>
            <a:ext cx="6248400" cy="4774606"/>
          </a:xfrm>
        </p:spPr>
      </p:pic>
    </p:spTree>
    <p:extLst>
      <p:ext uri="{BB962C8B-B14F-4D97-AF65-F5344CB8AC3E}">
        <p14:creationId xmlns:p14="http://schemas.microsoft.com/office/powerpoint/2010/main" val="1917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Above Rated Inflow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6324600" cy="4743450"/>
          </a:xfrm>
        </p:spPr>
      </p:pic>
    </p:spTree>
    <p:extLst>
      <p:ext uri="{BB962C8B-B14F-4D97-AF65-F5344CB8AC3E}">
        <p14:creationId xmlns:p14="http://schemas.microsoft.com/office/powerpoint/2010/main" val="11635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</a:t>
            </a: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Offshore Floating Wind Turbine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Aerodynamic Models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Free Vortex Method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Acceleration of WInDS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Coupling WInDS with FAST/AeroDyn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Compiling on MGPHCC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Results</a:t>
            </a:r>
          </a:p>
          <a:p>
            <a:r>
              <a:rPr lang="en-US" dirty="0"/>
              <a:t>Near-Term Goals </a:t>
            </a:r>
            <a:endParaRPr lang="en-US" dirty="0">
              <a:latin typeface="Wingdings" charset="2"/>
            </a:endParaRPr>
          </a:p>
          <a:p>
            <a:r>
              <a:rPr lang="en-US" dirty="0"/>
              <a:t>Concluding Remarks </a:t>
            </a:r>
          </a:p>
        </p:txBody>
      </p:sp>
    </p:spTree>
    <p:extLst>
      <p:ext uri="{BB962C8B-B14F-4D97-AF65-F5344CB8AC3E}">
        <p14:creationId xmlns:p14="http://schemas.microsoft.com/office/powerpoint/2010/main" val="180208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Near-Term Goals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more simulations under different wave and wind conditions.</a:t>
            </a:r>
          </a:p>
          <a:p>
            <a:r>
              <a:rPr lang="en-US" dirty="0"/>
              <a:t>Quantitatively analyze the influence of elasticity of floating wind turbine on unsteadiness of aerodynamics. </a:t>
            </a:r>
          </a:p>
          <a:p>
            <a:r>
              <a:rPr lang="en-US" dirty="0"/>
              <a:t>Provide suggestions for OFWT design. </a:t>
            </a:r>
          </a:p>
          <a:p>
            <a:r>
              <a:rPr lang="en-US" dirty="0"/>
              <a:t>Prepare for journal publication. </a:t>
            </a:r>
          </a:p>
          <a:p>
            <a:r>
              <a:rPr lang="en-US" dirty="0"/>
              <a:t>Finish dissertation.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Parallelized Treecode Algorithm has been used to speedup WInDS.</a:t>
            </a:r>
          </a:p>
          <a:p>
            <a:r>
              <a:rPr lang="en-US" dirty="0"/>
              <a:t>WInDS has been re-written in Fortran and  integrated with FAST to enable full aero-hydro-servo-elastic simulations.</a:t>
            </a:r>
          </a:p>
          <a:p>
            <a:r>
              <a:rPr lang="en-US" dirty="0"/>
              <a:t>FAST/WInDS has been compiled in Linux for super-computing.</a:t>
            </a:r>
          </a:p>
          <a:p>
            <a:r>
              <a:rPr lang="en-US" dirty="0"/>
              <a:t>WInDS has been shown to be more sensitive to the wave-driven platform motions than BEMT and have a higher level of accuracy. </a:t>
            </a:r>
          </a:p>
        </p:txBody>
      </p:sp>
    </p:spTree>
    <p:extLst>
      <p:ext uri="{BB962C8B-B14F-4D97-AF65-F5344CB8AC3E}">
        <p14:creationId xmlns:p14="http://schemas.microsoft.com/office/powerpoint/2010/main" val="2839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200" dirty="0" smtClean="0"/>
              <a:t>Anderson </a:t>
            </a:r>
            <a:r>
              <a:rPr lang="en-US" sz="1200" dirty="0"/>
              <a:t>Jr, John David. Fundamentals of aerodynamics. Tata McGraw-Hill Education, 2010. </a:t>
            </a:r>
          </a:p>
          <a:p>
            <a:pPr algn="just"/>
            <a:r>
              <a:rPr lang="en-US" sz="1200" dirty="0" err="1"/>
              <a:t>DeVelder</a:t>
            </a:r>
            <a:r>
              <a:rPr lang="en-US" sz="1200" dirty="0"/>
              <a:t>, Nathaniel B. Free wake potential flow vortex wind turbine modeling: Advances in parallel processing and integration of ground </a:t>
            </a:r>
            <a:r>
              <a:rPr lang="en-US" sz="1200" dirty="0" smtClean="0"/>
              <a:t>effects</a:t>
            </a:r>
            <a:r>
              <a:rPr lang="en-US" sz="1200" dirty="0"/>
              <a:t>. </a:t>
            </a:r>
          </a:p>
          <a:p>
            <a:pPr algn="just"/>
            <a:r>
              <a:rPr lang="en-US" sz="1200" dirty="0" err="1"/>
              <a:t>Jonkman</a:t>
            </a:r>
            <a:r>
              <a:rPr lang="en-US" sz="1200" dirty="0"/>
              <a:t>, Jason M. The new modularization framework for the FAST wind turbine CAE tool. In 51st AIAA Aerospace Sciences Meeting and 31st ASME Wind Energy Symposium. </a:t>
            </a:r>
          </a:p>
          <a:p>
            <a:pPr algn="just"/>
            <a:r>
              <a:rPr lang="en-US" sz="1200" dirty="0"/>
              <a:t>Leishman, Gordon J. Principles of helicopter aerodynamics with CD extra. </a:t>
            </a:r>
            <a:r>
              <a:rPr lang="en-US" sz="1200" dirty="0" smtClean="0"/>
              <a:t>Cambridge </a:t>
            </a:r>
            <a:r>
              <a:rPr lang="en-US" sz="1200" dirty="0"/>
              <a:t>university press, 2006. </a:t>
            </a:r>
          </a:p>
          <a:p>
            <a:pPr algn="just"/>
            <a:r>
              <a:rPr lang="en-US" sz="1200" dirty="0"/>
              <a:t>Lindsay, Keith. A three-dimensional </a:t>
            </a:r>
            <a:r>
              <a:rPr lang="en-US" sz="1200" dirty="0" err="1"/>
              <a:t>cartesian</a:t>
            </a:r>
            <a:r>
              <a:rPr lang="en-US" sz="1200" dirty="0"/>
              <a:t> tree-code and applications to </a:t>
            </a:r>
            <a:r>
              <a:rPr lang="en-US" sz="1200" dirty="0" smtClean="0"/>
              <a:t>vortex </a:t>
            </a:r>
            <a:r>
              <a:rPr lang="en-US" sz="1200" dirty="0"/>
              <a:t>sheet roll-up. PhD thesis, The University of Michigan, 1997. </a:t>
            </a:r>
          </a:p>
          <a:p>
            <a:pPr algn="just"/>
            <a:r>
              <a:rPr lang="en-US" sz="1200" dirty="0" smtClean="0"/>
              <a:t>Lindsay</a:t>
            </a:r>
            <a:r>
              <a:rPr lang="en-US" sz="1200" dirty="0"/>
              <a:t>, Keith, and </a:t>
            </a:r>
            <a:r>
              <a:rPr lang="en-US" sz="1200" dirty="0" err="1"/>
              <a:t>Krasny</a:t>
            </a:r>
            <a:r>
              <a:rPr lang="en-US" sz="1200" dirty="0"/>
              <a:t>, Robert. A particle method and adaptive </a:t>
            </a:r>
            <a:r>
              <a:rPr lang="en-US" sz="1200" dirty="0" err="1"/>
              <a:t>treecode</a:t>
            </a:r>
            <a:r>
              <a:rPr lang="en-US" sz="1200" dirty="0"/>
              <a:t> for vortex sheet motion in three-dimensional flow. Journal of Computational Physics 172, 2 (2001), 879–907. </a:t>
            </a:r>
          </a:p>
          <a:p>
            <a:pPr algn="just"/>
            <a:r>
              <a:rPr lang="en-US" sz="1200" dirty="0"/>
              <a:t>Manwell, James F, McGowan, Jon G, and Rogers, Anthony L. Wind Energy Explained. Wiley Online Library, 2006. </a:t>
            </a:r>
          </a:p>
          <a:p>
            <a:pPr algn="just"/>
            <a:r>
              <a:rPr lang="en-US" sz="1200" dirty="0"/>
              <a:t>Sebastian, T, and Lackner, MA. Development of a free vortex wake method code for offshore floating wind turbines. Renewable Energy 46 (2012), 269–275. </a:t>
            </a:r>
          </a:p>
          <a:p>
            <a:pPr algn="just"/>
            <a:r>
              <a:rPr lang="en-US" sz="1200" dirty="0" smtClean="0"/>
              <a:t>Sebastian</a:t>
            </a:r>
            <a:r>
              <a:rPr lang="en-US" sz="1200" dirty="0"/>
              <a:t>, Thomas. The Aerodynamics and Near Wake of an </a:t>
            </a:r>
            <a:r>
              <a:rPr lang="en-US" sz="1200"/>
              <a:t>Offshore </a:t>
            </a:r>
            <a:r>
              <a:rPr lang="en-US" sz="1200" smtClean="0"/>
              <a:t>Floating </a:t>
            </a:r>
            <a:r>
              <a:rPr lang="en-US" sz="1200" dirty="0"/>
              <a:t>Horizontal Axis Wind Turbine. PhD thesis, University of Massachusetts Amherst, 2012. </a:t>
            </a:r>
          </a:p>
          <a:p>
            <a:pPr algn="just"/>
            <a:r>
              <a:rPr lang="en-US" sz="1200" dirty="0"/>
              <a:t>Sebastian, Thomas, and Lackner, Matthew. A comparison of first-order aero- dynamic analysis methods for floating wind turbines. In 48th AIAA Aerospace Sciences Meeting, Orlando, Florida (2010). </a:t>
            </a:r>
          </a:p>
          <a:p>
            <a:pPr algn="just"/>
            <a:r>
              <a:rPr lang="en-US" sz="1200" dirty="0"/>
              <a:t>Yokota, Rio, and Barba, Lorena A. Treecode and fast multipole method for N- body simulation with CUDA. GPU Computing Gems Emerald Edition (2011), 113.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64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590800"/>
            <a:ext cx="8153400" cy="3276600"/>
          </a:xfrm>
        </p:spPr>
        <p:txBody>
          <a:bodyPr/>
          <a:lstStyle/>
          <a:p>
            <a:pPr algn="ctr"/>
            <a:r>
              <a:rPr lang="en-US" b="1" dirty="0"/>
              <a:t>Questions?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</a:t>
            </a: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Offshore Floating Wind Turbine</a:t>
            </a:r>
          </a:p>
          <a:p>
            <a:pPr lvl="1"/>
            <a:r>
              <a:rPr lang="en-US" dirty="0"/>
              <a:t>Aerodynamic Models</a:t>
            </a:r>
          </a:p>
          <a:p>
            <a:pPr lvl="1"/>
            <a:r>
              <a:rPr lang="en-US" dirty="0"/>
              <a:t>Free Vortex Method</a:t>
            </a:r>
          </a:p>
          <a:p>
            <a:pPr lvl="1"/>
            <a:r>
              <a:rPr lang="en-US" dirty="0"/>
              <a:t>WInDS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Acceleration of WInDS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Coupling WInDS with FAST/AeroDyn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Compiling on MGPHCC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Near-Term Goals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Wingdings" charset="2"/>
            </a:endParaRP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Concluding Remarks </a:t>
            </a:r>
          </a:p>
        </p:txBody>
      </p:sp>
    </p:spTree>
    <p:extLst>
      <p:ext uri="{BB962C8B-B14F-4D97-AF65-F5344CB8AC3E}">
        <p14:creationId xmlns:p14="http://schemas.microsoft.com/office/powerpoint/2010/main" val="20266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Offshore vs. Onshore Wind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73" t="5346" r="3173" b="5569"/>
          <a:stretch/>
        </p:blipFill>
        <p:spPr>
          <a:xfrm>
            <a:off x="1828800" y="1371600"/>
            <a:ext cx="5562600" cy="4090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18" y="5569186"/>
            <a:ext cx="418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Credit: Department of Energy (2014) 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4740166" y="4401369"/>
            <a:ext cx="3260834" cy="5516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7861599" y="4799111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Block Island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97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OFWT Concepts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5791200" cy="4309335"/>
          </a:xfrm>
        </p:spPr>
      </p:pic>
      <p:sp>
        <p:nvSpPr>
          <p:cNvPr id="5" name="TextBox 4"/>
          <p:cNvSpPr txBox="1"/>
          <p:nvPr/>
        </p:nvSpPr>
        <p:spPr>
          <a:xfrm>
            <a:off x="2095500" y="5627037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Credit: Illustration by Joshua Bauer, NREL</a:t>
            </a:r>
          </a:p>
        </p:txBody>
      </p:sp>
    </p:spTree>
    <p:extLst>
      <p:ext uri="{BB962C8B-B14F-4D97-AF65-F5344CB8AC3E}">
        <p14:creationId xmlns:p14="http://schemas.microsoft.com/office/powerpoint/2010/main" val="96113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Full-scale OFWTs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0267"/>
            <a:ext cx="2805486" cy="37017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33" y="1362223"/>
            <a:ext cx="2478167" cy="3666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00" y="1327415"/>
            <a:ext cx="2779118" cy="37017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580" y="5130560"/>
            <a:ext cx="2935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a typeface="Geneva" charset="0"/>
                <a:cs typeface="Geneva" charset="0"/>
              </a:rPr>
              <a:t>(a) </a:t>
            </a:r>
            <a:r>
              <a:rPr lang="en-US" sz="1400" dirty="0" err="1">
                <a:ea typeface="Geneva" charset="0"/>
                <a:cs typeface="Geneva" charset="0"/>
              </a:rPr>
              <a:t>Hywind</a:t>
            </a:r>
            <a:r>
              <a:rPr lang="en-US" sz="1400" dirty="0">
                <a:ea typeface="Geneva" charset="0"/>
                <a:cs typeface="Geneva" charset="0"/>
              </a:rPr>
              <a:t> floating wind turbine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8130" y="5130559"/>
            <a:ext cx="2578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a typeface="Geneva" charset="0"/>
                <a:cs typeface="Geneva" charset="0"/>
              </a:rPr>
              <a:t>(b) </a:t>
            </a:r>
            <a:r>
              <a:rPr lang="en-US" sz="1400" dirty="0" err="1">
                <a:ea typeface="Geneva" charset="0"/>
                <a:cs typeface="Geneva" charset="0"/>
              </a:rPr>
              <a:t>WindFloat</a:t>
            </a:r>
            <a:r>
              <a:rPr lang="en-US" sz="1400" dirty="0">
                <a:ea typeface="Geneva" charset="0"/>
                <a:cs typeface="Geneva" charset="0"/>
              </a:rPr>
              <a:t> floating wind</a:t>
            </a:r>
          </a:p>
        </p:txBody>
      </p:sp>
      <p:sp>
        <p:nvSpPr>
          <p:cNvPr id="8" name="Rectangle 7"/>
          <p:cNvSpPr/>
          <p:nvPr/>
        </p:nvSpPr>
        <p:spPr>
          <a:xfrm>
            <a:off x="6208633" y="5130559"/>
            <a:ext cx="2480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Geneva" charset="0"/>
                <a:cs typeface="Geneva" charset="0"/>
              </a:rPr>
              <a:t>(c) The </a:t>
            </a:r>
            <a:r>
              <a:rPr lang="en-US" sz="1400" dirty="0" err="1">
                <a:ea typeface="Geneva" charset="0"/>
                <a:cs typeface="Geneva" charset="0"/>
              </a:rPr>
              <a:t>Mistubishi</a:t>
            </a:r>
            <a:r>
              <a:rPr lang="en-US" sz="1400" dirty="0">
                <a:ea typeface="Geneva" charset="0"/>
                <a:cs typeface="Geneva" charset="0"/>
              </a:rPr>
              <a:t> 7MW</a:t>
            </a:r>
          </a:p>
          <a:p>
            <a:pPr algn="ctr"/>
            <a:r>
              <a:rPr lang="en-US" sz="1400" dirty="0">
                <a:ea typeface="Geneva" charset="0"/>
                <a:cs typeface="Geneva" charset="0"/>
              </a:rPr>
              <a:t> floating turbine</a:t>
            </a:r>
          </a:p>
        </p:txBody>
      </p:sp>
    </p:spTree>
    <p:extLst>
      <p:ext uri="{BB962C8B-B14F-4D97-AF65-F5344CB8AC3E}">
        <p14:creationId xmlns:p14="http://schemas.microsoft.com/office/powerpoint/2010/main" val="1601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1524000"/>
            <a:ext cx="3517900" cy="372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Aerodynamic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6705600" cy="1376524"/>
          </a:xfrm>
        </p:spPr>
        <p:txBody>
          <a:bodyPr/>
          <a:lstStyle/>
          <a:p>
            <a:r>
              <a:rPr lang="en-US" dirty="0"/>
              <a:t>Blade element momentum theory </a:t>
            </a:r>
          </a:p>
          <a:p>
            <a:r>
              <a:rPr lang="en-US" dirty="0"/>
              <a:t>Computational fluid dynamics</a:t>
            </a:r>
          </a:p>
          <a:p>
            <a:r>
              <a:rPr lang="en-US" dirty="0"/>
              <a:t>Potential flow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Prescribed vortex method</a:t>
            </a:r>
          </a:p>
          <a:p>
            <a:pPr lvl="1"/>
            <a:r>
              <a:rPr lang="en-US" dirty="0" smtClean="0"/>
              <a:t>Free vortex method</a:t>
            </a:r>
          </a:p>
          <a:p>
            <a:pPr lvl="1"/>
            <a:r>
              <a:rPr lang="en-US" dirty="0" smtClean="0"/>
              <a:t>Panel Method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901239"/>
            <a:ext cx="1736835" cy="143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449669"/>
            <a:ext cx="8725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Figure Credit: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http://fluidsengineering.asmedigitalcollection.asme.org/article.aspx?articleid=1439572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www.windpowerengineering.com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/construction/simulation/simulating-the-turbine-simulating-the-site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2350" y="535247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BEM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1879" y="535722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CFD</a:t>
            </a:r>
          </a:p>
        </p:txBody>
      </p:sp>
    </p:spTree>
    <p:extLst>
      <p:ext uri="{BB962C8B-B14F-4D97-AF65-F5344CB8AC3E}">
        <p14:creationId xmlns:p14="http://schemas.microsoft.com/office/powerpoint/2010/main" val="20558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Vortex </a:t>
            </a:r>
            <a:r>
              <a:rPr lang="en-US" dirty="0" smtClean="0"/>
              <a:t>Method (2D)</a:t>
            </a:r>
            <a:endParaRPr lang="en-US" dirty="0"/>
          </a:p>
        </p:txBody>
      </p:sp>
      <p:pic>
        <p:nvPicPr>
          <p:cNvPr id="4" name="Picture 2" descr="http://tampicoventures.com/Boats/Design_of_a_Sailboat_files/diagram%20depicting%20the%20pressure%20differences%20as%20a%20fluid%20moves%20over%20a%20fo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98" y="1304571"/>
            <a:ext cx="2357108" cy="154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L = c \Delta P = \rho V v c =-\rho V\Gamma.\,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960" b="-16546"/>
          <a:stretch/>
        </p:blipFill>
        <p:spPr bwMode="auto">
          <a:xfrm>
            <a:off x="987294" y="3146612"/>
            <a:ext cx="938870" cy="23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192672" y="3291474"/>
            <a:ext cx="3000411" cy="180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38400" y="2992724"/>
            <a:ext cx="2508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Kutta</a:t>
            </a:r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US" sz="1400" dirty="0" err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Joukowski</a:t>
            </a:r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theorem</a:t>
            </a:r>
          </a:p>
        </p:txBody>
      </p:sp>
      <p:pic>
        <p:nvPicPr>
          <p:cNvPr id="8" name="Picture 7" descr="http://homepages.hs-bremen.de/~kortenfr/Aerodynamik/script/img423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t="2263" r="1687" b="2376"/>
          <a:stretch/>
        </p:blipFill>
        <p:spPr bwMode="auto">
          <a:xfrm>
            <a:off x="4419599" y="1304571"/>
            <a:ext cx="2819401" cy="15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30" y="2979287"/>
            <a:ext cx="3043370" cy="6783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696200" y="3502317"/>
            <a:ext cx="242756" cy="2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38956" y="3502317"/>
            <a:ext cx="262532" cy="249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77022" t="26105" r="13906" b="24207"/>
          <a:stretch/>
        </p:blipFill>
        <p:spPr>
          <a:xfrm>
            <a:off x="1019299" y="3661796"/>
            <a:ext cx="276101" cy="3370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86094" t="30838" r="6882" b="29771"/>
          <a:stretch/>
        </p:blipFill>
        <p:spPr>
          <a:xfrm>
            <a:off x="1035132" y="4908705"/>
            <a:ext cx="213755" cy="26719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347849" y="3818442"/>
            <a:ext cx="3374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347849" y="5046054"/>
            <a:ext cx="3374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41816" y="3569519"/>
            <a:ext cx="16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Biot-Savart</a:t>
            </a:r>
            <a:r>
              <a:rPr lang="en-US" sz="1800" dirty="0"/>
              <a:t> </a:t>
            </a:r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Law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5306" y="4908705"/>
            <a:ext cx="267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Kelvin’s circulation theorem</a:t>
            </a:r>
          </a:p>
        </p:txBody>
      </p:sp>
      <p:pic>
        <p:nvPicPr>
          <p:cNvPr id="20" name="Picture 2" descr="http://upload.wikimedia.org/wikipedia/commons/a/a5/Vortex_filament_(Biot-Savart_law_illustration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93" y="3521632"/>
            <a:ext cx="1582578" cy="109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465" y="3906206"/>
            <a:ext cx="1635733" cy="6542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027" y="5346926"/>
            <a:ext cx="1055531" cy="679140"/>
          </a:xfrm>
          <a:prstGeom prst="rect">
            <a:avLst/>
          </a:prstGeom>
        </p:spPr>
      </p:pic>
      <p:pic>
        <p:nvPicPr>
          <p:cNvPr id="23" name="Picture 4" descr="http://homepages.hs-bremen.de/~kortenfr/Aerodynamik/script/img518.gif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" t="2547" r="2300" b="2351"/>
          <a:stretch/>
        </p:blipFill>
        <p:spPr bwMode="auto">
          <a:xfrm>
            <a:off x="4066694" y="4560500"/>
            <a:ext cx="2543872" cy="15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924193" y="2891546"/>
            <a:ext cx="2277295" cy="71747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7062840" y="2590800"/>
            <a:ext cx="179420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Iteration to get </a:t>
            </a:r>
            <a:r>
              <a:rPr lang="en-US" dirty="0" err="1"/>
              <a:t>Cl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438810" y="3059342"/>
            <a:ext cx="1755167" cy="51017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29"/>
          <p:cNvSpPr txBox="1"/>
          <p:nvPr/>
        </p:nvSpPr>
        <p:spPr>
          <a:xfrm>
            <a:off x="5282005" y="3515985"/>
            <a:ext cx="209063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Calculate lifting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30" grpId="0"/>
      <p:bldP spid="30" grpId="1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Blank Presentation">
      <a:majorFont>
        <a:latin typeface="Georgi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umass150template</Template>
  <TotalTime>1948</TotalTime>
  <Words>1168</Words>
  <Application>Microsoft Macintosh PowerPoint</Application>
  <PresentationFormat>On-screen Show (4:3)</PresentationFormat>
  <Paragraphs>211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Calibri</vt:lpstr>
      <vt:lpstr>Calibri Light</vt:lpstr>
      <vt:lpstr>Geneva</vt:lpstr>
      <vt:lpstr>Georgia</vt:lpstr>
      <vt:lpstr>ＭＳ Ｐゴシック</vt:lpstr>
      <vt:lpstr>Times</vt:lpstr>
      <vt:lpstr>Verdana</vt:lpstr>
      <vt:lpstr>Wingdings</vt:lpstr>
      <vt:lpstr>Arial</vt:lpstr>
      <vt:lpstr>Blank Presentation</vt:lpstr>
      <vt:lpstr>Custom Design</vt:lpstr>
      <vt:lpstr>Aeroelastic Simulation Of Wind Turbines Using Free Vortex Methods And Strategies For Accelerating The Computation</vt:lpstr>
      <vt:lpstr>Acknowledgements </vt:lpstr>
      <vt:lpstr>Outline </vt:lpstr>
      <vt:lpstr>Outline </vt:lpstr>
      <vt:lpstr>Offshore vs. Onshore Wind </vt:lpstr>
      <vt:lpstr>OFWT Concepts</vt:lpstr>
      <vt:lpstr>Full-scale OFWTs</vt:lpstr>
      <vt:lpstr>Aerodynamic Models</vt:lpstr>
      <vt:lpstr>Free Vortex Method (2D)</vt:lpstr>
      <vt:lpstr>Free Vortex Method (3D)</vt:lpstr>
      <vt:lpstr>Wake Induced Dynamics Simulator (WInDS)</vt:lpstr>
      <vt:lpstr>Pros and Cons of WInDS</vt:lpstr>
      <vt:lpstr>Outline </vt:lpstr>
      <vt:lpstr>Approaches to Biot-Savart Law</vt:lpstr>
      <vt:lpstr>Previous Research</vt:lpstr>
      <vt:lpstr>Comparison of Performance</vt:lpstr>
      <vt:lpstr>Treecode Algorithm</vt:lpstr>
      <vt:lpstr>Parallelized Treecode in CUDA</vt:lpstr>
      <vt:lpstr>Parallelized Treecode in Fortran </vt:lpstr>
      <vt:lpstr>Parallelized Treecode in Fortran </vt:lpstr>
      <vt:lpstr>Outline </vt:lpstr>
      <vt:lpstr>New Framework of FAST</vt:lpstr>
      <vt:lpstr>Far Wake Approximation</vt:lpstr>
      <vt:lpstr>Comparison of Computation Approaches</vt:lpstr>
      <vt:lpstr>Results</vt:lpstr>
      <vt:lpstr>Below Rated Inflow</vt:lpstr>
      <vt:lpstr>Below Rated Inflow</vt:lpstr>
      <vt:lpstr>Rated Inflow</vt:lpstr>
      <vt:lpstr>Rated Inflow</vt:lpstr>
      <vt:lpstr>Above Rated Inflow</vt:lpstr>
      <vt:lpstr>Above Rated Inflow</vt:lpstr>
      <vt:lpstr>Outline </vt:lpstr>
      <vt:lpstr>Near-Term Goals  </vt:lpstr>
      <vt:lpstr>Concluding Remarks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Shujian Liu</dc:creator>
  <cp:lastModifiedBy>Shujian Liu</cp:lastModifiedBy>
  <cp:revision>72</cp:revision>
  <dcterms:created xsi:type="dcterms:W3CDTF">2017-02-19T02:42:53Z</dcterms:created>
  <dcterms:modified xsi:type="dcterms:W3CDTF">2017-03-09T00:07:37Z</dcterms:modified>
</cp:coreProperties>
</file>